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 varScale="1">
        <p:scale>
          <a:sx n="111" d="100"/>
          <a:sy n="111" d="100"/>
        </p:scale>
        <p:origin x="-948" y="-7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7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504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205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ache.freescale.com/files/32bit/doc/prod_brief/KL25PB.pdf?fr=g" TargetMode="External"/><Relationship Id="rId7" Type="http://schemas.openxmlformats.org/officeDocument/2006/relationships/hyperlink" Target="http://cache.freescale.com/files/32bit/doc/data_sheet/KL25P80M48SF0.pdf" TargetMode="External"/><Relationship Id="rId2" Type="http://schemas.openxmlformats.org/officeDocument/2006/relationships/hyperlink" Target="http://cache.freescale.com/files/soft_dev_tools/hardware_tools/schematics/FRDM-KL25Z_SCH.pdf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cache.freescale.com/files/32bit/doc/user_guide/FRDMKL25ZUM.zip?fpsp=1&amp;Parent_nodeId=1347555176575735306610&amp;Parent_pageType=product" TargetMode="External"/><Relationship Id="rId5" Type="http://schemas.openxmlformats.org/officeDocument/2006/relationships/hyperlink" Target="http://www.freescale.com/webapp/sps/site/prod_summary.jsp?code=FRDM-KL25Z" TargetMode="External"/><Relationship Id="rId4" Type="http://schemas.openxmlformats.org/officeDocument/2006/relationships/hyperlink" Target="http://mbed.org/explor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914043" y="2058989"/>
            <a:ext cx="10291445" cy="1411287"/>
          </a:xfrm>
        </p:spPr>
        <p:txBody>
          <a:bodyPr/>
          <a:lstStyle/>
          <a:p>
            <a:pPr eaLnBrk="1" hangingPunct="1"/>
            <a:r>
              <a:rPr lang="en-GB" sz="3600" dirty="0" smtClean="0"/>
              <a:t>Introduction to the mbed Platform</a:t>
            </a:r>
          </a:p>
        </p:txBody>
      </p:sp>
    </p:spTree>
    <p:extLst>
      <p:ext uri="{BB962C8B-B14F-4D97-AF65-F5344CB8AC3E}">
        <p14:creationId xmlns:p14="http://schemas.microsoft.com/office/powerpoint/2010/main" val="332943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Examples of mbed Hardware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3" y="1440000"/>
            <a:ext cx="5217039" cy="4680000"/>
          </a:xfrm>
        </p:spPr>
        <p:txBody>
          <a:bodyPr/>
          <a:lstStyle/>
          <a:p>
            <a:r>
              <a:rPr lang="en-GB" sz="1800" dirty="0" smtClean="0"/>
              <a:t>The Freedom KL25Z hardware platform is used for rapid prototyping of general </a:t>
            </a:r>
            <a:r>
              <a:rPr lang="en-GB" sz="1800" dirty="0"/>
              <a:t>microcontroller </a:t>
            </a:r>
            <a:r>
              <a:rPr lang="en-GB" sz="1800" dirty="0" smtClean="0"/>
              <a:t>applications, it includes:</a:t>
            </a:r>
          </a:p>
          <a:p>
            <a:pPr lvl="1"/>
            <a:r>
              <a:rPr lang="en-GB" sz="1600" dirty="0" smtClean="0"/>
              <a:t>A </a:t>
            </a:r>
            <a:r>
              <a:rPr lang="en-GB" sz="1600" dirty="0" err="1" smtClean="0"/>
              <a:t>Freescale</a:t>
            </a:r>
            <a:r>
              <a:rPr lang="en-GB" sz="1600" dirty="0" smtClean="0"/>
              <a:t> KL25Z MCU, with a 32-bit ARM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 Cortex™-M0+ core running at 48MHz</a:t>
            </a:r>
          </a:p>
          <a:p>
            <a:pPr lvl="1"/>
            <a:r>
              <a:rPr lang="en-GB" sz="1600" dirty="0" smtClean="0"/>
              <a:t>128KB </a:t>
            </a:r>
            <a:r>
              <a:rPr lang="en-GB" sz="1600" dirty="0"/>
              <a:t>FLASH, </a:t>
            </a:r>
            <a:r>
              <a:rPr lang="en-GB" sz="1600" dirty="0" smtClean="0"/>
              <a:t>16KB </a:t>
            </a:r>
            <a:r>
              <a:rPr lang="en-GB" sz="1600" dirty="0"/>
              <a:t>RAM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84616" y="1477381"/>
            <a:ext cx="5307028" cy="393446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265113" indent="-265113" algn="l" rtl="0" eaLnBrk="1" latinLnBrk="0" hangingPunct="1">
              <a:spcBef>
                <a:spcPts val="12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400" b="0" i="0" kern="1200">
                <a:solidFill>
                  <a:schemeClr val="tx1"/>
                </a:solidFill>
                <a:effectLst/>
                <a:latin typeface="Gill Sans MT"/>
                <a:ea typeface="+mn-ea"/>
                <a:cs typeface="Gill Sans MT"/>
              </a:defRPr>
            </a:lvl1pPr>
            <a:lvl2pPr marL="803275" indent="-265113" algn="l" rtl="0" eaLnBrk="1" latinLnBrk="0" hangingPunct="1">
              <a:spcBef>
                <a:spcPts val="12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2pPr>
            <a:lvl3pPr marL="803275" indent="-265113" algn="l" rtl="0" eaLnBrk="1" latinLnBrk="0" hangingPunct="1">
              <a:spcBef>
                <a:spcPts val="12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3pPr>
            <a:lvl4pPr marL="803275" indent="-265113" algn="l" rtl="0" eaLnBrk="1" latinLnBrk="0" hangingPunct="1">
              <a:spcBef>
                <a:spcPts val="12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4pPr>
            <a:lvl5pPr marL="803275" indent="-265113" algn="l" rtl="0" eaLnBrk="1" latinLnBrk="0" hangingPunct="1">
              <a:spcBef>
                <a:spcPts val="12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800" dirty="0" smtClean="0"/>
              <a:t>A variety of peripheral IOs:</a:t>
            </a:r>
          </a:p>
          <a:p>
            <a:pPr lvl="4" fontAlgn="auto">
              <a:spcAft>
                <a:spcPts val="0"/>
              </a:spcAft>
            </a:pPr>
            <a:r>
              <a:rPr lang="en-GB" sz="1600" dirty="0" smtClean="0"/>
              <a:t>USB (host/device)</a:t>
            </a:r>
          </a:p>
          <a:p>
            <a:pPr lvl="2" fontAlgn="auto"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SPI (2)</a:t>
            </a:r>
          </a:p>
          <a:p>
            <a:pPr lvl="2" fontAlgn="auto"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I2C (2)</a:t>
            </a:r>
          </a:p>
          <a:p>
            <a:pPr lvl="2" fontAlgn="auto"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UART (3)</a:t>
            </a:r>
          </a:p>
          <a:p>
            <a:pPr lvl="2" fontAlgn="auto"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PWM (TPM)</a:t>
            </a:r>
          </a:p>
          <a:p>
            <a:pPr lvl="2" fontAlgn="auto">
              <a:spcBef>
                <a:spcPts val="600"/>
              </a:spcBef>
              <a:spcAft>
                <a:spcPts val="0"/>
              </a:spcAft>
            </a:pPr>
            <a:r>
              <a:rPr lang="en-GB" sz="1600" dirty="0" smtClean="0"/>
              <a:t>ADC (16 bit)</a:t>
            </a:r>
          </a:p>
          <a:p>
            <a:pPr lvl="2" fontAlgn="auto">
              <a:spcAft>
                <a:spcPts val="0"/>
              </a:spcAft>
            </a:pPr>
            <a:r>
              <a:rPr lang="en-GB" sz="1600" dirty="0" smtClean="0"/>
              <a:t>DAC (1 x 12 bit)</a:t>
            </a:r>
          </a:p>
          <a:p>
            <a:pPr lvl="2" fontAlgn="auto">
              <a:spcAft>
                <a:spcPts val="0"/>
              </a:spcAft>
            </a:pPr>
            <a:r>
              <a:rPr lang="en-GB" sz="1600" dirty="0" smtClean="0"/>
              <a:t>Touch Sensor</a:t>
            </a:r>
          </a:p>
          <a:p>
            <a:pPr lvl="2" fontAlgn="auto">
              <a:spcAft>
                <a:spcPts val="0"/>
              </a:spcAft>
            </a:pPr>
            <a:r>
              <a:rPr lang="en-GB" sz="1600" dirty="0" smtClean="0"/>
              <a:t>GPIO (66)</a:t>
            </a:r>
          </a:p>
        </p:txBody>
      </p:sp>
    </p:spTree>
    <p:extLst>
      <p:ext uri="{BB962C8B-B14F-4D97-AF65-F5344CB8AC3E}">
        <p14:creationId xmlns:p14="http://schemas.microsoft.com/office/powerpoint/2010/main" val="28935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Features of Freedom KL25Z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467" y="1440000"/>
            <a:ext cx="10992319" cy="4680000"/>
          </a:xfrm>
        </p:spPr>
        <p:txBody>
          <a:bodyPr/>
          <a:lstStyle/>
          <a:p>
            <a:r>
              <a:rPr lang="en-GB" sz="1800" dirty="0" err="1" smtClean="0"/>
              <a:t>Freescale</a:t>
            </a:r>
            <a:r>
              <a:rPr lang="en-GB" sz="1800" dirty="0" smtClean="0"/>
              <a:t> KL25Z </a:t>
            </a:r>
            <a:r>
              <a:rPr lang="en-GB" sz="1800" dirty="0"/>
              <a:t>MCU</a:t>
            </a:r>
          </a:p>
          <a:p>
            <a:pPr lvl="1"/>
            <a:r>
              <a:rPr lang="en-GB" sz="1600" dirty="0"/>
              <a:t>High performance ARM® Cortex™-</a:t>
            </a:r>
            <a:r>
              <a:rPr lang="en-GB" sz="1600" dirty="0" smtClean="0"/>
              <a:t>M0+ </a:t>
            </a:r>
            <a:r>
              <a:rPr lang="en-GB" sz="1600" dirty="0"/>
              <a:t>Core</a:t>
            </a:r>
          </a:p>
          <a:p>
            <a:pPr lvl="1"/>
            <a:r>
              <a:rPr lang="en-GB" sz="1600" dirty="0" smtClean="0"/>
              <a:t>48MHz</a:t>
            </a:r>
            <a:r>
              <a:rPr lang="en-GB" sz="1600" dirty="0"/>
              <a:t>, </a:t>
            </a:r>
            <a:r>
              <a:rPr lang="en-GB" sz="1600" dirty="0" smtClean="0"/>
              <a:t>16KB </a:t>
            </a:r>
            <a:r>
              <a:rPr lang="en-GB" sz="1600" dirty="0"/>
              <a:t>RAM, </a:t>
            </a:r>
            <a:r>
              <a:rPr lang="en-GB" sz="1600" dirty="0" smtClean="0"/>
              <a:t>128KB </a:t>
            </a:r>
            <a:r>
              <a:rPr lang="en-GB" sz="1600" dirty="0"/>
              <a:t>FLASH</a:t>
            </a:r>
          </a:p>
          <a:p>
            <a:pPr lvl="1"/>
            <a:r>
              <a:rPr lang="en-GB" sz="1600" dirty="0" smtClean="0"/>
              <a:t>USB </a:t>
            </a:r>
            <a:r>
              <a:rPr lang="en-GB" sz="1600" dirty="0"/>
              <a:t>Host/Device, </a:t>
            </a:r>
            <a:r>
              <a:rPr lang="en-GB" sz="1600" dirty="0" smtClean="0"/>
              <a:t>2 x SPI</a:t>
            </a:r>
            <a:r>
              <a:rPr lang="en-GB" sz="1600" dirty="0"/>
              <a:t>, </a:t>
            </a:r>
            <a:r>
              <a:rPr lang="en-GB" sz="1600" dirty="0" smtClean="0"/>
              <a:t>2 x I2C</a:t>
            </a:r>
            <a:r>
              <a:rPr lang="en-GB" sz="1600" dirty="0"/>
              <a:t>, </a:t>
            </a:r>
            <a:r>
              <a:rPr lang="en-GB" sz="1600" dirty="0" smtClean="0"/>
              <a:t>3 x UART</a:t>
            </a:r>
            <a:r>
              <a:rPr lang="en-GB" sz="1600" dirty="0"/>
              <a:t>, </a:t>
            </a:r>
            <a:r>
              <a:rPr lang="en-GB" sz="1600" dirty="0" smtClean="0"/>
              <a:t> 24 x PWM</a:t>
            </a:r>
            <a:r>
              <a:rPr lang="en-GB" sz="1600" dirty="0"/>
              <a:t>, </a:t>
            </a:r>
            <a:r>
              <a:rPr lang="en-GB" sz="1600" dirty="0" smtClean="0"/>
              <a:t>6 x ADC</a:t>
            </a:r>
            <a:r>
              <a:rPr lang="en-GB" sz="1600" dirty="0"/>
              <a:t>, </a:t>
            </a:r>
            <a:r>
              <a:rPr lang="en-GB" sz="1600" dirty="0" smtClean="0"/>
              <a:t>66 x GPIO,  Touch Sensor</a:t>
            </a:r>
            <a:endParaRPr lang="en-GB" sz="1600" dirty="0"/>
          </a:p>
          <a:p>
            <a:r>
              <a:rPr lang="en-GB" sz="1800" dirty="0"/>
              <a:t>Prototyping form-factor</a:t>
            </a:r>
          </a:p>
          <a:p>
            <a:pPr lvl="1"/>
            <a:r>
              <a:rPr lang="en-GB" sz="1600" dirty="0" smtClean="0"/>
              <a:t>Arduino compatible pin-out, 81mm x 53mm</a:t>
            </a:r>
            <a:endParaRPr lang="en-GB" sz="1600" dirty="0"/>
          </a:p>
          <a:p>
            <a:pPr lvl="1"/>
            <a:r>
              <a:rPr lang="en-GB" sz="1600" dirty="0"/>
              <a:t>5V USB or 4.5-9V supply</a:t>
            </a:r>
          </a:p>
          <a:p>
            <a:pPr lvl="1"/>
            <a:r>
              <a:rPr lang="en-GB" sz="1600" dirty="0"/>
              <a:t>Built-in USB drag 'n' drop FLASH programmer</a:t>
            </a:r>
          </a:p>
          <a:p>
            <a:r>
              <a:rPr lang="en-GB" sz="1800" dirty="0"/>
              <a:t>mbed.org Developer Website</a:t>
            </a:r>
          </a:p>
          <a:p>
            <a:pPr lvl="1"/>
            <a:r>
              <a:rPr lang="en-GB" sz="1600" dirty="0"/>
              <a:t>Lightweight Online Compiler</a:t>
            </a:r>
          </a:p>
          <a:p>
            <a:pPr lvl="1"/>
            <a:r>
              <a:rPr lang="en-GB" sz="1600" dirty="0"/>
              <a:t>High level C/C++ SDK</a:t>
            </a:r>
          </a:p>
          <a:p>
            <a:pPr lvl="1"/>
            <a:r>
              <a:rPr lang="en-GB" sz="1600" dirty="0"/>
              <a:t>Cookbook of published libraries and projects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03527" y="5575300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Freedom KL25Z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" t="8280" b="3729"/>
          <a:stretch/>
        </p:blipFill>
        <p:spPr>
          <a:xfrm>
            <a:off x="8075222" y="3277274"/>
            <a:ext cx="3073267" cy="21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8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Architecture of </a:t>
            </a:r>
            <a:r>
              <a:rPr lang="en-GB" dirty="0" err="1" smtClean="0"/>
              <a:t>Freescale</a:t>
            </a:r>
            <a:r>
              <a:rPr lang="en-GB" dirty="0" smtClean="0"/>
              <a:t> KL25Z MCU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70789" y="6045852"/>
            <a:ext cx="2064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</a:t>
            </a:r>
            <a:r>
              <a:rPr lang="en-GB" dirty="0"/>
              <a:t>MCU</a:t>
            </a:r>
          </a:p>
        </p:txBody>
      </p:sp>
      <p:sp>
        <p:nvSpPr>
          <p:cNvPr id="6" name="Rectangle 5"/>
          <p:cNvSpPr/>
          <p:nvPr/>
        </p:nvSpPr>
        <p:spPr>
          <a:xfrm>
            <a:off x="6003281" y="1521304"/>
            <a:ext cx="1255273" cy="372233"/>
          </a:xfrm>
          <a:prstGeom prst="rect">
            <a:avLst/>
          </a:prstGeom>
          <a:solidFill>
            <a:srgbClr val="B9AFA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Program Flash 128 KB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315199" y="1521303"/>
            <a:ext cx="1221897" cy="372233"/>
          </a:xfrm>
          <a:prstGeom prst="rect">
            <a:avLst/>
          </a:prstGeom>
          <a:solidFill>
            <a:srgbClr val="B9AFA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SRAM 16 KB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3996" y="1262357"/>
            <a:ext cx="2338599" cy="21362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361607" y="1262357"/>
            <a:ext cx="1327094" cy="21362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68273" y="1262357"/>
            <a:ext cx="3035862" cy="21362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895030" y="1262357"/>
            <a:ext cx="1312258" cy="21362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933996" y="3519397"/>
            <a:ext cx="1312258" cy="2225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339314" y="3519397"/>
            <a:ext cx="1312258" cy="2225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588981" y="3519397"/>
            <a:ext cx="1312258" cy="2225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933996" y="1367553"/>
            <a:ext cx="2338599" cy="25894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ARM</a:t>
            </a:r>
            <a:r>
              <a:rPr lang="en-GB" sz="1200" baseline="30000" dirty="0" smtClean="0">
                <a:solidFill>
                  <a:schemeClr val="tx1"/>
                </a:solidFill>
              </a:rPr>
              <a:t>®</a:t>
            </a:r>
            <a:r>
              <a:rPr lang="en-GB" sz="1200" dirty="0" smtClean="0">
                <a:solidFill>
                  <a:schemeClr val="tx1"/>
                </a:solidFill>
              </a:rPr>
              <a:t> Cortex™– M0+ Core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023009" y="1707420"/>
            <a:ext cx="216866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24" name="Rectangle 23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95837" y="1796432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1000" dirty="0" smtClean="0"/>
                <a:t>Debug interfaces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023009" y="2131578"/>
            <a:ext cx="216866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29" name="Rectangle 28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95837" y="1796432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1000" dirty="0" smtClean="0"/>
                <a:t>Interrupt Controller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18962" y="2555735"/>
            <a:ext cx="216866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32" name="Rectangle 31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95837" y="1796432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1000" dirty="0" smtClean="0"/>
                <a:t>Micro-Trace Buffer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426902" y="2550789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42" name="Rectangle 41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BME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426902" y="2129104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45" name="Rectangle 44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DMA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952907" y="1675052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48" name="Rectangle 47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Phase-locked loop	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952907" y="2114269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51" name="Rectangle 50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Frequency-locked loop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954535" y="2553486"/>
            <a:ext cx="1196505" cy="350206"/>
            <a:chOff x="2025960" y="1707420"/>
            <a:chExt cx="2168665" cy="350206"/>
          </a:xfrm>
          <a:solidFill>
            <a:schemeClr val="bg1">
              <a:lumMod val="95000"/>
            </a:schemeClr>
          </a:solidFill>
        </p:grpSpPr>
        <p:sp>
          <p:nvSpPr>
            <p:cNvPr id="54" name="Rectangle 53"/>
            <p:cNvSpPr/>
            <p:nvPr/>
          </p:nvSpPr>
          <p:spPr>
            <a:xfrm>
              <a:off x="2025960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095835" y="1758221"/>
              <a:ext cx="2023009" cy="299405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Low/high frequency oscillator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952907" y="2992704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57" name="Rectangle 56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95837" y="1747881"/>
              <a:ext cx="2023009" cy="260294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Internal reference clocks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646858" y="387945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60" name="Rectangle 59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GPIOs with interrupt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646858" y="435688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64" name="Rectangle 63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TSI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397191" y="387945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67" name="Rectangle 66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16bit ADC x1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397191" y="4351493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70" name="Rectangle 69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err="1" smtClean="0"/>
                <a:t>Analog</a:t>
              </a:r>
              <a:r>
                <a:rPr lang="en-GB" sz="800" dirty="0" smtClean="0"/>
                <a:t> comparator x1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397191" y="482352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73" name="Rectangle 72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6bit DAC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397191" y="5295564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76" name="Rectangle 75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12bit DAC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991873" y="4004883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79" name="Rectangle 78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Internal watchdog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426902" y="1707419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82" name="Rectangle 81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Internal watchdog</a:t>
              </a:r>
            </a:p>
          </p:txBody>
        </p:sp>
      </p:grpSp>
      <p:sp>
        <p:nvSpPr>
          <p:cNvPr id="84" name="Rectangle 83"/>
          <p:cNvSpPr/>
          <p:nvPr/>
        </p:nvSpPr>
        <p:spPr>
          <a:xfrm>
            <a:off x="4755421" y="3519397"/>
            <a:ext cx="1312258" cy="2225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4813298" y="387945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86" name="Rectangle 85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I2C x2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813298" y="4253883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89" name="Rectangle 88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Low Power UART x1</a:t>
              </a:r>
            </a:p>
          </p:txBody>
        </p:sp>
      </p:grpSp>
      <p:sp>
        <p:nvSpPr>
          <p:cNvPr id="91" name="Rectangle 90"/>
          <p:cNvSpPr/>
          <p:nvPr/>
        </p:nvSpPr>
        <p:spPr>
          <a:xfrm>
            <a:off x="6171527" y="3519397"/>
            <a:ext cx="1312258" cy="2225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2" name="Group 91"/>
          <p:cNvGrpSpPr/>
          <p:nvPr/>
        </p:nvGrpSpPr>
        <p:grpSpPr>
          <a:xfrm>
            <a:off x="6229404" y="3879458"/>
            <a:ext cx="1196505" cy="339863"/>
            <a:chOff x="2023009" y="1707420"/>
            <a:chExt cx="2168665" cy="339863"/>
          </a:xfrm>
          <a:solidFill>
            <a:schemeClr val="bg1">
              <a:lumMod val="95000"/>
            </a:schemeClr>
          </a:solidFill>
        </p:grpSpPr>
        <p:sp>
          <p:nvSpPr>
            <p:cNvPr id="93" name="Rectangle 92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095837" y="1755972"/>
              <a:ext cx="2023009" cy="29131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Timers 1x 6ch + </a:t>
              </a:r>
            </a:p>
            <a:p>
              <a:pPr algn="ctr"/>
              <a:r>
                <a:rPr lang="en-GB" sz="800" dirty="0" smtClean="0"/>
                <a:t>2x 2ch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229404" y="4356662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96" name="Rectangle 95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Low Power timer x1</a:t>
              </a: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4420414" y="1359460"/>
            <a:ext cx="1209480" cy="25894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System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870505" y="1359459"/>
            <a:ext cx="2831398" cy="25894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Memories and Memory interfaces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943188" y="1367553"/>
            <a:ext cx="1209480" cy="25085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Clocks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84826" y="3584133"/>
            <a:ext cx="1209480" cy="40861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Security and integrity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385446" y="3584132"/>
            <a:ext cx="1209480" cy="25085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Analog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0321" y="3584133"/>
            <a:ext cx="1209480" cy="295325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2500" lnSpcReduction="10000"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Communication Interfaces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222915" y="3584131"/>
            <a:ext cx="1209480" cy="25085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Timers</a:t>
            </a:r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633881" y="3584130"/>
            <a:ext cx="1209480" cy="250853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2500" lnSpcReduction="20000"/>
          </a:bodyPr>
          <a:lstStyle/>
          <a:p>
            <a:pPr algn="ctr"/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Human – Machine Interface (HMI)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4813298" y="4628308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08" name="Rectangle 107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SPI x2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813298" y="5002733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11" name="Rectangle 110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UART x2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6229404" y="4825776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14" name="Rectangle 113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095837" y="1761030"/>
              <a:ext cx="2023009" cy="270072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Periodic interrupt timers</a:t>
              </a: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6229404" y="5294889"/>
            <a:ext cx="1196505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17" name="Rectangle 116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Real-Time clock</a:t>
              </a: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813298" y="5377158"/>
            <a:ext cx="1196505" cy="331773"/>
            <a:chOff x="2023009" y="1602224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22" name="Rectangle 121"/>
            <p:cNvSpPr/>
            <p:nvPr/>
          </p:nvSpPr>
          <p:spPr>
            <a:xfrm>
              <a:off x="2023009" y="1602224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095837" y="1702700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USB LS/FS x1</a:t>
              </a: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5854889" y="2129103"/>
            <a:ext cx="2862630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25" name="Rectangle 124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RAM</a:t>
              </a: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854889" y="1707418"/>
            <a:ext cx="2862630" cy="331773"/>
            <a:chOff x="2023009" y="1707420"/>
            <a:chExt cx="2168665" cy="331773"/>
          </a:xfrm>
          <a:solidFill>
            <a:schemeClr val="bg1">
              <a:lumMod val="95000"/>
            </a:schemeClr>
          </a:solidFill>
        </p:grpSpPr>
        <p:sp>
          <p:nvSpPr>
            <p:cNvPr id="128" name="Rectangle 127"/>
            <p:cNvSpPr/>
            <p:nvPr/>
          </p:nvSpPr>
          <p:spPr>
            <a:xfrm>
              <a:off x="2023009" y="1707420"/>
              <a:ext cx="2168665" cy="331773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095837" y="1820708"/>
              <a:ext cx="2023009" cy="210393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t">
              <a:normAutofit/>
            </a:bodyPr>
            <a:lstStyle/>
            <a:p>
              <a:pPr algn="ctr"/>
              <a:r>
                <a:rPr lang="en-GB" sz="800" dirty="0" smtClean="0"/>
                <a:t>Program Flash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62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Architecture </a:t>
            </a:r>
            <a:r>
              <a:rPr lang="en-GB" dirty="0" smtClean="0"/>
              <a:t>of Freedom KL25Z Board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261533"/>
            <a:ext cx="10786533" cy="4858467"/>
          </a:xfrm>
        </p:spPr>
        <p:txBody>
          <a:bodyPr/>
          <a:lstStyle/>
          <a:p>
            <a:r>
              <a:rPr lang="en-GB" sz="2000" dirty="0" smtClean="0"/>
              <a:t>KL25Z MCU</a:t>
            </a:r>
          </a:p>
          <a:p>
            <a:pPr lvl="1"/>
            <a:r>
              <a:rPr lang="en-GB" sz="1800" dirty="0" smtClean="0"/>
              <a:t>A MCU based on ARM Cortex-M0+ microprocessor</a:t>
            </a:r>
          </a:p>
          <a:p>
            <a:r>
              <a:rPr lang="en-GB" sz="2000" dirty="0" smtClean="0"/>
              <a:t>Interface microcontroller</a:t>
            </a:r>
          </a:p>
          <a:p>
            <a:pPr lvl="1"/>
            <a:r>
              <a:rPr lang="en-GB" sz="1800" dirty="0" smtClean="0"/>
              <a:t>Provide an USB interface to external devices</a:t>
            </a:r>
          </a:p>
          <a:p>
            <a:pPr lvl="1"/>
            <a:r>
              <a:rPr lang="en-GB" sz="1800" dirty="0" smtClean="0"/>
              <a:t>When downloading the program, it receives the program file from your computer, and saves it to the FLASH memory on the mbed board</a:t>
            </a:r>
          </a:p>
          <a:p>
            <a:pPr lvl="1"/>
            <a:r>
              <a:rPr lang="en-GB" sz="1800" dirty="0" smtClean="0"/>
              <a:t>When programming the KL25Z microcontroller (after reset), it reads the latest program file from the FLASH memory and transfers it to the KL25Z via UART or SWD interface</a:t>
            </a:r>
          </a:p>
          <a:p>
            <a:r>
              <a:rPr lang="en-GB" sz="2200" dirty="0" smtClean="0"/>
              <a:t>Flash memory</a:t>
            </a:r>
          </a:p>
          <a:p>
            <a:pPr lvl="1"/>
            <a:r>
              <a:rPr lang="en-GB" sz="1800" dirty="0" smtClean="0"/>
              <a:t>Used to store the program file, the latest updated file will be used by the KL25Z after reset</a:t>
            </a:r>
          </a:p>
          <a:p>
            <a:pPr lvl="1"/>
            <a:r>
              <a:rPr lang="en-GB" sz="1800" dirty="0" smtClean="0"/>
              <a:t>128KB storage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3018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Architecture of </a:t>
            </a:r>
            <a:r>
              <a:rPr lang="en-GB" dirty="0" smtClean="0"/>
              <a:t>Freedom KL25Z </a:t>
            </a:r>
            <a:r>
              <a:rPr lang="en-GB" dirty="0"/>
              <a:t>Board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1634590"/>
            <a:ext cx="10557933" cy="4485409"/>
          </a:xfrm>
        </p:spPr>
        <p:txBody>
          <a:bodyPr/>
          <a:lstStyle/>
          <a:p>
            <a:r>
              <a:rPr lang="en-GB" sz="2000" dirty="0"/>
              <a:t>Power management</a:t>
            </a:r>
          </a:p>
          <a:p>
            <a:pPr lvl="1"/>
            <a:r>
              <a:rPr lang="en-GB" sz="1800" dirty="0"/>
              <a:t>Made up of two voltage regulators</a:t>
            </a:r>
          </a:p>
          <a:p>
            <a:pPr lvl="1"/>
            <a:r>
              <a:rPr lang="en-GB" sz="1800" dirty="0"/>
              <a:t>For standard </a:t>
            </a:r>
            <a:r>
              <a:rPr lang="en-GB" sz="1800" dirty="0" smtClean="0"/>
              <a:t>applications, e.g. requiring 3.3V voltage, </a:t>
            </a:r>
            <a:r>
              <a:rPr lang="en-GB" sz="1800" dirty="0"/>
              <a:t>the </a:t>
            </a:r>
            <a:r>
              <a:rPr lang="en-GB" sz="1800" dirty="0" smtClean="0"/>
              <a:t>KL25Z </a:t>
            </a:r>
            <a:r>
              <a:rPr lang="en-GB" sz="1800" dirty="0"/>
              <a:t>can be powered from the USB</a:t>
            </a:r>
          </a:p>
          <a:p>
            <a:pPr lvl="1"/>
            <a:r>
              <a:rPr lang="en-GB" sz="1800" dirty="0"/>
              <a:t>For applications requiring a higher voltage, the </a:t>
            </a:r>
            <a:r>
              <a:rPr lang="en-GB" sz="1800" dirty="0" smtClean="0"/>
              <a:t>KL25Z </a:t>
            </a:r>
            <a:r>
              <a:rPr lang="en-GB" sz="1800" dirty="0"/>
              <a:t>can be powered from an </a:t>
            </a:r>
            <a:r>
              <a:rPr lang="en-GB" sz="1800" dirty="0" smtClean="0"/>
              <a:t>external </a:t>
            </a:r>
            <a:r>
              <a:rPr lang="en-GB" sz="1800" dirty="0"/>
              <a:t>4.5 – 9V </a:t>
            </a:r>
            <a:r>
              <a:rPr lang="en-GB" sz="1800" dirty="0" smtClean="0"/>
              <a:t>input (labelled as Vin)</a:t>
            </a:r>
          </a:p>
          <a:p>
            <a:pPr lvl="1"/>
            <a:r>
              <a:rPr lang="en-GB" sz="1800" dirty="0" smtClean="0"/>
              <a:t>Power can also be sourced from the KL25Z (Vu and </a:t>
            </a:r>
            <a:r>
              <a:rPr lang="en-GB" sz="1800" dirty="0" err="1" smtClean="0"/>
              <a:t>Vout</a:t>
            </a:r>
            <a:r>
              <a:rPr lang="en-GB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4895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310" y="944660"/>
            <a:ext cx="7179190" cy="53505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Architecture of Freedom KL25Z Board 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6348895" y="5989899"/>
            <a:ext cx="1346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Freedom KL25Z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125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4" y="855663"/>
            <a:ext cx="11057466" cy="5735637"/>
          </a:xfrm>
        </p:spPr>
        <p:txBody>
          <a:bodyPr/>
          <a:lstStyle/>
          <a:p>
            <a:r>
              <a:rPr lang="en-GB" sz="2000" dirty="0"/>
              <a:t>The </a:t>
            </a:r>
            <a:r>
              <a:rPr lang="en-GB" sz="2000" dirty="0" smtClean="0"/>
              <a:t>KL25Z is </a:t>
            </a:r>
            <a:r>
              <a:rPr lang="en-GB" sz="2000" dirty="0"/>
              <a:t>a </a:t>
            </a:r>
            <a:r>
              <a:rPr lang="en-GB" sz="2000" dirty="0" smtClean="0"/>
              <a:t>Cortex-M0+ </a:t>
            </a:r>
            <a:r>
              <a:rPr lang="en-GB" sz="2000" dirty="0"/>
              <a:t>microcontroller for embedded </a:t>
            </a:r>
            <a:r>
              <a:rPr lang="en-GB" sz="2000" dirty="0" smtClean="0"/>
              <a:t>applications</a:t>
            </a:r>
          </a:p>
          <a:p>
            <a:pPr lvl="1"/>
            <a:r>
              <a:rPr lang="en-GB" sz="1800" dirty="0" smtClean="0"/>
              <a:t>Featuring </a:t>
            </a:r>
            <a:r>
              <a:rPr lang="en-GB" sz="1800" dirty="0"/>
              <a:t>a high level of integration and low power </a:t>
            </a:r>
            <a:r>
              <a:rPr lang="en-GB" sz="1800" dirty="0" smtClean="0"/>
              <a:t>consumption</a:t>
            </a:r>
          </a:p>
          <a:p>
            <a:pPr lvl="1"/>
            <a:r>
              <a:rPr lang="en-GB" sz="1800" dirty="0" smtClean="0"/>
              <a:t>Typically run at 48MHz frequency</a:t>
            </a:r>
          </a:p>
          <a:p>
            <a:pPr lvl="1"/>
            <a:r>
              <a:rPr lang="en-GB" sz="1800" dirty="0" smtClean="0"/>
              <a:t>128 KB </a:t>
            </a:r>
            <a:r>
              <a:rPr lang="en-GB" sz="1800" dirty="0"/>
              <a:t>of flash memory, </a:t>
            </a:r>
            <a:r>
              <a:rPr lang="en-GB" sz="1800" dirty="0" smtClean="0"/>
              <a:t>16 KB </a:t>
            </a:r>
            <a:r>
              <a:rPr lang="en-GB" sz="1800" dirty="0"/>
              <a:t>of data </a:t>
            </a:r>
            <a:r>
              <a:rPr lang="en-GB" sz="1800" dirty="0" smtClean="0"/>
              <a:t>memory</a:t>
            </a:r>
          </a:p>
          <a:p>
            <a:pPr lvl="1"/>
            <a:r>
              <a:rPr lang="en-GB" sz="1800" dirty="0" smtClean="0"/>
              <a:t>Offers a variety of IO interfaces</a:t>
            </a:r>
            <a:r>
              <a:rPr lang="en-GB" sz="1800" dirty="0"/>
              <a:t>, such as  </a:t>
            </a:r>
            <a:r>
              <a:rPr lang="en-GB" sz="1800" dirty="0" smtClean="0"/>
              <a:t>USB, DMA, UART,  SPI</a:t>
            </a:r>
            <a:r>
              <a:rPr lang="en-GB" sz="1800" dirty="0"/>
              <a:t>, </a:t>
            </a:r>
            <a:r>
              <a:rPr lang="en-GB" sz="1800" dirty="0" smtClean="0"/>
              <a:t>I2C, ADC</a:t>
            </a:r>
            <a:r>
              <a:rPr lang="en-GB" sz="1800" dirty="0"/>
              <a:t>, </a:t>
            </a:r>
            <a:r>
              <a:rPr lang="en-GB" sz="1800" dirty="0" smtClean="0"/>
              <a:t>DAC</a:t>
            </a:r>
            <a:r>
              <a:rPr lang="en-GB" sz="1800" dirty="0"/>
              <a:t>, motor control PWM</a:t>
            </a:r>
            <a:r>
              <a:rPr lang="en-GB" sz="1800" dirty="0" smtClean="0"/>
              <a:t>, timers</a:t>
            </a:r>
            <a:r>
              <a:rPr lang="en-GB" sz="1800" dirty="0"/>
              <a:t>, </a:t>
            </a:r>
            <a:r>
              <a:rPr lang="en-GB" sz="1800" dirty="0" smtClean="0"/>
              <a:t>and general </a:t>
            </a:r>
            <a:r>
              <a:rPr lang="en-GB" sz="1800" dirty="0"/>
              <a:t>purpose </a:t>
            </a:r>
            <a:r>
              <a:rPr lang="en-GB" sz="1800" dirty="0" smtClean="0"/>
              <a:t>PWM</a:t>
            </a:r>
          </a:p>
          <a:p>
            <a:r>
              <a:rPr lang="en-GB" sz="2000" dirty="0"/>
              <a:t>Proposed applications</a:t>
            </a:r>
          </a:p>
          <a:p>
            <a:pPr lvl="1">
              <a:spcBef>
                <a:spcPts val="600"/>
              </a:spcBef>
            </a:pPr>
            <a:r>
              <a:rPr lang="en-GB" sz="1800" dirty="0" err="1"/>
              <a:t>eMetering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Lighting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Industrial networking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Alarm systems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White goods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Motor control</a:t>
            </a:r>
            <a:endParaRPr lang="en-GB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32011" y="3942520"/>
            <a:ext cx="2832318" cy="1857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 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7232982" y="4669103"/>
            <a:ext cx="633893" cy="542167"/>
          </a:xfrm>
          <a:prstGeom prst="roundRect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 bwMode="auto">
          <a:xfrm>
            <a:off x="7866875" y="4940187"/>
            <a:ext cx="686355" cy="4939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687606" y="4674490"/>
            <a:ext cx="1934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5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10862733" cy="5053200"/>
          </a:xfrm>
        </p:spPr>
        <p:txBody>
          <a:bodyPr/>
          <a:lstStyle/>
          <a:p>
            <a:r>
              <a:rPr lang="en-GB" sz="2000" dirty="0" smtClean="0"/>
              <a:t>SPI </a:t>
            </a:r>
            <a:r>
              <a:rPr lang="en-GB" sz="2000" dirty="0"/>
              <a:t>serial I/O controller</a:t>
            </a:r>
          </a:p>
          <a:p>
            <a:pPr lvl="1"/>
            <a:r>
              <a:rPr lang="en-GB" sz="1800" dirty="0"/>
              <a:t>Serial Peripheral </a:t>
            </a:r>
            <a:r>
              <a:rPr lang="en-GB" sz="1800" dirty="0" smtClean="0"/>
              <a:t>Interface (SPI) </a:t>
            </a:r>
            <a:r>
              <a:rPr lang="en-GB" sz="1800" dirty="0"/>
              <a:t>is a </a:t>
            </a:r>
            <a:r>
              <a:rPr lang="en-GB" sz="1800" dirty="0" smtClean="0"/>
              <a:t>serial </a:t>
            </a:r>
            <a:r>
              <a:rPr lang="en-GB" sz="1800" dirty="0"/>
              <a:t>interface designed </a:t>
            </a:r>
            <a:r>
              <a:rPr lang="en-GB" sz="1800" dirty="0" smtClean="0"/>
              <a:t>to handle </a:t>
            </a:r>
            <a:r>
              <a:rPr lang="en-GB" sz="1800" dirty="0"/>
              <a:t>multiple masters and slaves connected to a given </a:t>
            </a:r>
            <a:r>
              <a:rPr lang="en-GB" sz="1800" dirty="0" smtClean="0"/>
              <a:t>bus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I2C </a:t>
            </a:r>
            <a:r>
              <a:rPr lang="en-GB" sz="2000" dirty="0"/>
              <a:t>bus serial I/O controllers</a:t>
            </a:r>
          </a:p>
          <a:p>
            <a:pPr lvl="1"/>
            <a:r>
              <a:rPr lang="en-GB" sz="1800" dirty="0"/>
              <a:t>The I2C-bus is bidirectional for inter-IC control using only two wires: a Serial Clock line (SCL) and a Serial </a:t>
            </a:r>
            <a:r>
              <a:rPr lang="en-GB" sz="1800" dirty="0" err="1"/>
              <a:t>DAta</a:t>
            </a:r>
            <a:r>
              <a:rPr lang="en-GB" sz="1800" dirty="0"/>
              <a:t> line (SDA</a:t>
            </a:r>
            <a:r>
              <a:rPr lang="en-GB" sz="1800" dirty="0" smtClean="0"/>
              <a:t>)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Pulse </a:t>
            </a:r>
            <a:r>
              <a:rPr lang="en-GB" sz="2000" dirty="0"/>
              <a:t>width modulator (PWM</a:t>
            </a:r>
            <a:r>
              <a:rPr lang="en-GB" sz="2000" dirty="0" smtClean="0"/>
              <a:t>)</a:t>
            </a:r>
            <a:endParaRPr lang="en-GB" sz="2000" dirty="0"/>
          </a:p>
          <a:p>
            <a:pPr lvl="1"/>
            <a:r>
              <a:rPr lang="en-GB" sz="1800" dirty="0" smtClean="0"/>
              <a:t>PWM is a modulation technique which can be used to conform the width of pulses to control the power supply of electrical devices e.g. motors</a:t>
            </a:r>
          </a:p>
          <a:p>
            <a:pPr lvl="1"/>
            <a:r>
              <a:rPr lang="en-GB" sz="1800" dirty="0" smtClean="0"/>
              <a:t>PWM </a:t>
            </a:r>
            <a:r>
              <a:rPr lang="en-GB" sz="1800" dirty="0"/>
              <a:t>is </a:t>
            </a:r>
            <a:r>
              <a:rPr lang="en-GB" sz="1800" dirty="0" smtClean="0"/>
              <a:t>implemented based on a timer and counters</a:t>
            </a:r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0502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33" y="1329267"/>
            <a:ext cx="10983853" cy="4790733"/>
          </a:xfrm>
        </p:spPr>
        <p:txBody>
          <a:bodyPr/>
          <a:lstStyle/>
          <a:p>
            <a:r>
              <a:rPr lang="en-GB" sz="2000" dirty="0"/>
              <a:t>UARTs</a:t>
            </a:r>
          </a:p>
          <a:p>
            <a:pPr lvl="1"/>
            <a:r>
              <a:rPr lang="en-GB" sz="1800" dirty="0"/>
              <a:t>Supports for </a:t>
            </a:r>
            <a:r>
              <a:rPr lang="en-GB" sz="1800" dirty="0" smtClean="0"/>
              <a:t>3x </a:t>
            </a:r>
            <a:r>
              <a:rPr lang="en-GB" sz="1800" dirty="0"/>
              <a:t>Universal asynchronous receiver/transmitter (UART) interfaces </a:t>
            </a:r>
          </a:p>
          <a:p>
            <a:pPr lvl="1"/>
            <a:r>
              <a:rPr lang="en-GB" sz="1800" dirty="0"/>
              <a:t>Maximum data bit rate of 6.25 Mbit/s</a:t>
            </a:r>
          </a:p>
          <a:p>
            <a:pPr lvl="1"/>
            <a:r>
              <a:rPr lang="en-GB" sz="1800" dirty="0"/>
              <a:t>16 B Receive and Transmit </a:t>
            </a:r>
            <a:r>
              <a:rPr lang="en-GB" sz="1800" dirty="0" smtClean="0"/>
              <a:t>FIFOs</a:t>
            </a:r>
          </a:p>
          <a:p>
            <a:r>
              <a:rPr lang="en-GB" sz="2000" dirty="0"/>
              <a:t>USB interface</a:t>
            </a:r>
          </a:p>
          <a:p>
            <a:pPr lvl="1"/>
            <a:r>
              <a:rPr lang="en-GB" sz="1800" dirty="0"/>
              <a:t>The Universal Serial Bus (USB) controller is available as device/Host/OTG controller</a:t>
            </a:r>
          </a:p>
          <a:p>
            <a:pPr lvl="1"/>
            <a:r>
              <a:rPr lang="en-GB" sz="1800" dirty="0"/>
              <a:t>4-wire bus that supports communication between a host and one or more (up to 127) peripherals</a:t>
            </a:r>
          </a:p>
          <a:p>
            <a:pPr lvl="1"/>
            <a:r>
              <a:rPr lang="en-GB" sz="1800" dirty="0"/>
              <a:t>Enables 12 Mbit/s data exchange with a USB Host </a:t>
            </a:r>
            <a:r>
              <a:rPr lang="en-GB" sz="1800" dirty="0" smtClean="0"/>
              <a:t>controller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6836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067" y="1244600"/>
            <a:ext cx="10964333" cy="4875400"/>
          </a:xfrm>
        </p:spPr>
        <p:txBody>
          <a:bodyPr/>
          <a:lstStyle/>
          <a:p>
            <a:r>
              <a:rPr lang="en-GB" sz="2000" dirty="0" smtClean="0"/>
              <a:t>16-bit </a:t>
            </a:r>
            <a:r>
              <a:rPr lang="en-GB" sz="2000" dirty="0"/>
              <a:t>ADC</a:t>
            </a:r>
          </a:p>
          <a:p>
            <a:pPr lvl="1"/>
            <a:r>
              <a:rPr lang="en-GB" sz="1800" dirty="0"/>
              <a:t>A single </a:t>
            </a:r>
            <a:r>
              <a:rPr lang="en-GB" sz="1800" dirty="0" smtClean="0"/>
              <a:t>16-bit </a:t>
            </a:r>
            <a:r>
              <a:rPr lang="en-GB" sz="1800" dirty="0"/>
              <a:t>successive approximation </a:t>
            </a:r>
            <a:r>
              <a:rPr lang="en-GB" sz="1800" dirty="0" err="1"/>
              <a:t>Analog</a:t>
            </a:r>
            <a:r>
              <a:rPr lang="en-GB" sz="1800" dirty="0"/>
              <a:t> to Digital Convertor (ADC) with eight channels and DMA support.</a:t>
            </a:r>
          </a:p>
          <a:p>
            <a:r>
              <a:rPr lang="en-GB" sz="2000" dirty="0" smtClean="0"/>
              <a:t>12-bit </a:t>
            </a:r>
            <a:r>
              <a:rPr lang="en-GB" sz="2000" dirty="0"/>
              <a:t>DAC</a:t>
            </a:r>
          </a:p>
          <a:p>
            <a:pPr lvl="1"/>
            <a:r>
              <a:rPr lang="en-GB" sz="1800" dirty="0"/>
              <a:t>The Digital to </a:t>
            </a:r>
            <a:r>
              <a:rPr lang="en-GB" sz="1800" dirty="0" err="1"/>
              <a:t>Analog</a:t>
            </a:r>
            <a:r>
              <a:rPr lang="en-GB" sz="1800" dirty="0"/>
              <a:t> Convertor (DAC) allows to generate a variable </a:t>
            </a:r>
            <a:r>
              <a:rPr lang="en-GB" sz="1800" dirty="0" err="1"/>
              <a:t>analog</a:t>
            </a:r>
            <a:r>
              <a:rPr lang="en-GB" sz="1800" dirty="0"/>
              <a:t> output </a:t>
            </a:r>
          </a:p>
          <a:p>
            <a:pPr lvl="1"/>
            <a:r>
              <a:rPr lang="en-GB" sz="1800" dirty="0"/>
              <a:t>The maximum output value of the DAC is reference voltage VREFP</a:t>
            </a:r>
          </a:p>
          <a:p>
            <a:r>
              <a:rPr lang="en-GB" sz="2000" dirty="0"/>
              <a:t>Memory Protection Unit (MPU)</a:t>
            </a:r>
          </a:p>
          <a:p>
            <a:pPr lvl="1"/>
            <a:r>
              <a:rPr lang="en-GB" sz="1800" dirty="0"/>
              <a:t>Can be used to improve the reliability of an embedded system by protecting critical data within the user application</a:t>
            </a:r>
          </a:p>
          <a:p>
            <a:pPr lvl="1"/>
            <a:r>
              <a:rPr lang="en-GB" sz="1800" dirty="0"/>
              <a:t>Separates the memory into distinct regions and implements protection by preventing disallowed accesses</a:t>
            </a:r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1363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95915" y="1327093"/>
            <a:ext cx="11290319" cy="4812449"/>
          </a:xfrm>
        </p:spPr>
        <p:txBody>
          <a:bodyPr/>
          <a:lstStyle/>
          <a:p>
            <a:r>
              <a:rPr lang="en-GB" sz="2000" dirty="0" smtClean="0"/>
              <a:t>mbed Overview</a:t>
            </a:r>
          </a:p>
          <a:p>
            <a:pPr lvl="1"/>
            <a:r>
              <a:rPr lang="en-GB" sz="1600" dirty="0"/>
              <a:t>Introduction to mbed</a:t>
            </a:r>
          </a:p>
          <a:p>
            <a:pPr lvl="1"/>
            <a:r>
              <a:rPr lang="en-GB" sz="1600" dirty="0" smtClean="0"/>
              <a:t>mbed </a:t>
            </a:r>
            <a:r>
              <a:rPr lang="en-GB" sz="1600" dirty="0"/>
              <a:t>Software Development Kit (SDK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/>
              <a:t>mbed </a:t>
            </a:r>
            <a:r>
              <a:rPr lang="en-GB" sz="1600" dirty="0" smtClean="0"/>
              <a:t>Hardware </a:t>
            </a:r>
            <a:r>
              <a:rPr lang="en-GB" sz="1600" dirty="0"/>
              <a:t>Development Kit </a:t>
            </a:r>
            <a:r>
              <a:rPr lang="en-GB" sz="1600" dirty="0" smtClean="0"/>
              <a:t>(HDK)</a:t>
            </a:r>
          </a:p>
          <a:p>
            <a:pPr lvl="1"/>
            <a:r>
              <a:rPr lang="en-GB" sz="1600" dirty="0" smtClean="0"/>
              <a:t>mbed Development Tools</a:t>
            </a:r>
          </a:p>
          <a:p>
            <a:pPr lvl="1"/>
            <a:r>
              <a:rPr lang="en-GB" sz="1600" dirty="0" smtClean="0"/>
              <a:t>mbed Worldwide Developer Community</a:t>
            </a:r>
          </a:p>
          <a:p>
            <a:r>
              <a:rPr lang="en-GB" sz="2000" dirty="0" smtClean="0"/>
              <a:t>Examples of mbed Hardware Platforms</a:t>
            </a:r>
          </a:p>
          <a:p>
            <a:pPr lvl="1"/>
            <a:r>
              <a:rPr lang="en-GB" sz="1600" dirty="0" smtClean="0"/>
              <a:t>Freedom KL25Z</a:t>
            </a:r>
          </a:p>
          <a:p>
            <a:pPr lvl="1"/>
            <a:r>
              <a:rPr lang="en-GB" sz="1600" dirty="0" smtClean="0"/>
              <a:t>NXP LPC1768 </a:t>
            </a:r>
            <a:r>
              <a:rPr lang="en-GB" sz="1600" dirty="0"/>
              <a:t>Hardware </a:t>
            </a:r>
            <a:r>
              <a:rPr lang="en-GB" sz="1600" dirty="0" smtClean="0"/>
              <a:t>Platform</a:t>
            </a:r>
          </a:p>
          <a:p>
            <a:pPr lvl="1"/>
            <a:r>
              <a:rPr lang="en-GB" sz="1600" dirty="0" smtClean="0"/>
              <a:t>Nordic </a:t>
            </a:r>
            <a:r>
              <a:rPr lang="en-GB" sz="1600" dirty="0"/>
              <a:t>nRF51822 </a:t>
            </a:r>
            <a:r>
              <a:rPr lang="en-GB" sz="1600" dirty="0" smtClean="0"/>
              <a:t>Hardware Platform</a:t>
            </a:r>
          </a:p>
          <a:p>
            <a:r>
              <a:rPr lang="en-GB" sz="2000" dirty="0" smtClean="0"/>
              <a:t>mbed and Internet of Things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0239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Freescale</a:t>
            </a:r>
            <a:r>
              <a:rPr lang="en-GB" dirty="0" smtClean="0"/>
              <a:t> KL25Z MCU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97000"/>
            <a:ext cx="11026186" cy="4723000"/>
          </a:xfrm>
        </p:spPr>
        <p:txBody>
          <a:bodyPr/>
          <a:lstStyle/>
          <a:p>
            <a:r>
              <a:rPr lang="en-GB" sz="2000" dirty="0"/>
              <a:t>Nested Vectored Interrupt Controller (NVIC)</a:t>
            </a:r>
          </a:p>
          <a:p>
            <a:pPr lvl="1"/>
            <a:r>
              <a:rPr lang="en-GB" sz="1800" dirty="0"/>
              <a:t>Allows for low interrupt latency and efficient processing of late arriving interrupts</a:t>
            </a:r>
          </a:p>
          <a:p>
            <a:r>
              <a:rPr lang="en-GB" sz="2000" dirty="0" smtClean="0"/>
              <a:t>General </a:t>
            </a:r>
            <a:r>
              <a:rPr lang="en-GB" sz="2000" dirty="0"/>
              <a:t>purpose </a:t>
            </a:r>
            <a:r>
              <a:rPr lang="en-GB" sz="2000" dirty="0" smtClean="0"/>
              <a:t>Direct </a:t>
            </a:r>
            <a:r>
              <a:rPr lang="en-GB" sz="2000" dirty="0"/>
              <a:t>Memory </a:t>
            </a:r>
            <a:r>
              <a:rPr lang="en-GB" sz="2000" dirty="0" smtClean="0"/>
              <a:t>Access (DMA) Controller </a:t>
            </a:r>
          </a:p>
          <a:p>
            <a:pPr lvl="1"/>
            <a:r>
              <a:rPr lang="en-GB" sz="1800" dirty="0" smtClean="0"/>
              <a:t>DMA – allows certain hardware peripherals to access the memory independently of the processor core</a:t>
            </a:r>
          </a:p>
          <a:p>
            <a:pPr lvl="2"/>
            <a:r>
              <a:rPr lang="en-GB" sz="1800" dirty="0" smtClean="0"/>
              <a:t>Without DMA, the processor core is responsible (probably fully occupied) for transferring data between memory and hardware peripherals </a:t>
            </a:r>
          </a:p>
          <a:p>
            <a:pPr lvl="2"/>
            <a:r>
              <a:rPr lang="en-GB" sz="1800" dirty="0" smtClean="0"/>
              <a:t>With DMA, the processor core only needs to initiate the transfer and then hands over to DMA; then the DMA will start transferring and the processor core can do other operations while the transfer is in progress</a:t>
            </a:r>
          </a:p>
          <a:p>
            <a:pPr lvl="1"/>
            <a:r>
              <a:rPr lang="en-GB" sz="1800" dirty="0"/>
              <a:t>The GPDMA enables peripheral-to-memory, </a:t>
            </a:r>
            <a:r>
              <a:rPr lang="en-GB" sz="1800" dirty="0" smtClean="0"/>
              <a:t>memory-to-peripheral, peripheral-to-peripheral</a:t>
            </a:r>
            <a:r>
              <a:rPr lang="en-GB" sz="1800" dirty="0"/>
              <a:t>, and memory-to-memory transactions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26006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Nordic </a:t>
            </a:r>
            <a:r>
              <a:rPr lang="en-GB" dirty="0" smtClean="0"/>
              <a:t>nRF51822 Hardware Platform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267" y="1440000"/>
            <a:ext cx="10718800" cy="4680000"/>
          </a:xfrm>
        </p:spPr>
        <p:txBody>
          <a:bodyPr/>
          <a:lstStyle/>
          <a:p>
            <a:r>
              <a:rPr lang="en-GB" sz="2000" dirty="0"/>
              <a:t>Nordic </a:t>
            </a:r>
            <a:r>
              <a:rPr lang="en-GB" sz="2000" dirty="0" smtClean="0"/>
              <a:t>nRF51822 – an mbed </a:t>
            </a:r>
            <a:r>
              <a:rPr lang="en-GB" sz="2000" dirty="0"/>
              <a:t>enabled Internet of Things (</a:t>
            </a:r>
            <a:r>
              <a:rPr lang="en-GB" sz="2000" dirty="0" err="1"/>
              <a:t>IoT</a:t>
            </a:r>
            <a:r>
              <a:rPr lang="en-GB" sz="2000" dirty="0"/>
              <a:t>) starter </a:t>
            </a:r>
            <a:r>
              <a:rPr lang="en-GB" sz="2000" dirty="0" smtClean="0"/>
              <a:t>kit</a:t>
            </a:r>
          </a:p>
          <a:p>
            <a:pPr lvl="1"/>
            <a:r>
              <a:rPr lang="en-GB" sz="1800" dirty="0"/>
              <a:t>The nRF51822-mKIT is a low cost ARM mbed enabled development board for </a:t>
            </a:r>
            <a:r>
              <a:rPr lang="en-GB" sz="1800" dirty="0" smtClean="0"/>
              <a:t>Bluetooth Low Energy (</a:t>
            </a:r>
            <a:r>
              <a:rPr lang="en-GB" sz="1800" dirty="0" err="1" smtClean="0"/>
              <a:t>a.k.a</a:t>
            </a:r>
            <a:r>
              <a:rPr lang="en-GB" sz="1800" dirty="0" smtClean="0"/>
              <a:t> Bluetooth LE or Bluetooth Smart) designs </a:t>
            </a:r>
            <a:r>
              <a:rPr lang="en-GB" sz="1800" dirty="0"/>
              <a:t>with the nRF51822 </a:t>
            </a:r>
            <a:r>
              <a:rPr lang="en-GB" sz="1800" dirty="0" err="1" smtClean="0"/>
              <a:t>SoC</a:t>
            </a:r>
            <a:endParaRPr lang="en-GB" sz="1800" dirty="0" smtClean="0"/>
          </a:p>
          <a:p>
            <a:pPr lvl="1"/>
            <a:r>
              <a:rPr lang="en-GB" sz="1800" dirty="0"/>
              <a:t>Bluetooth Smart is quickly becoming a key communication component for </a:t>
            </a:r>
            <a:r>
              <a:rPr lang="en-GB" sz="1800" dirty="0" smtClean="0"/>
              <a:t>Internet of Things devices - already </a:t>
            </a:r>
            <a:r>
              <a:rPr lang="en-GB" sz="1800" dirty="0"/>
              <a:t>supported in modern smartphones and </a:t>
            </a:r>
            <a:r>
              <a:rPr lang="en-GB" sz="1800" dirty="0" smtClean="0"/>
              <a:t>tablets</a:t>
            </a:r>
          </a:p>
          <a:p>
            <a:pPr lvl="1"/>
            <a:r>
              <a:rPr lang="en-GB" sz="1800" dirty="0"/>
              <a:t>Bluetooth Smart </a:t>
            </a:r>
            <a:r>
              <a:rPr lang="en-GB" sz="1800" dirty="0" smtClean="0"/>
              <a:t>is designed </a:t>
            </a:r>
            <a:r>
              <a:rPr lang="en-GB" sz="1800" dirty="0"/>
              <a:t>for enabling short-range wireless connectivity to things like coin cell-powered </a:t>
            </a:r>
            <a:r>
              <a:rPr lang="en-GB" sz="1800" dirty="0" smtClean="0"/>
              <a:t>accessories</a:t>
            </a:r>
          </a:p>
          <a:p>
            <a:pPr lvl="1"/>
            <a:r>
              <a:rPr lang="en-GB" sz="1800" dirty="0"/>
              <a:t>31 </a:t>
            </a:r>
            <a:r>
              <a:rPr lang="en-GB" sz="1800" dirty="0" smtClean="0"/>
              <a:t>general purpose IO’s </a:t>
            </a:r>
            <a:r>
              <a:rPr lang="en-GB" sz="1800" dirty="0"/>
              <a:t>accessible on pin </a:t>
            </a:r>
            <a:r>
              <a:rPr lang="en-GB" sz="1800" dirty="0" smtClean="0"/>
              <a:t>header</a:t>
            </a:r>
            <a:endParaRPr lang="en-GB" sz="1800" dirty="0"/>
          </a:p>
          <a:p>
            <a:pPr lvl="1"/>
            <a:r>
              <a:rPr lang="en-GB" sz="1800" dirty="0"/>
              <a:t>m</a:t>
            </a:r>
            <a:r>
              <a:rPr lang="en-GB" sz="1800" dirty="0" smtClean="0"/>
              <a:t>bed-enabled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742585" y="5743901"/>
            <a:ext cx="3129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/>
              <a:t>Nordic nRF51822 Hardware Platform</a:t>
            </a:r>
          </a:p>
        </p:txBody>
      </p:sp>
      <p:pic>
        <p:nvPicPr>
          <p:cNvPr id="2050" name="Picture 2" descr="https://mbed.org/media/thumbs/66/8d/668d3438effb08d00be7a3093d4c6c6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019" y="3736976"/>
            <a:ext cx="317376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4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Nordic nRF51822 Hardware Platform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906463"/>
            <a:ext cx="4377267" cy="547370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Highlights nRF51822:</a:t>
            </a:r>
            <a:endParaRPr lang="en-GB" sz="2000" dirty="0"/>
          </a:p>
          <a:p>
            <a:pPr>
              <a:spcBef>
                <a:spcPts val="600"/>
              </a:spcBef>
            </a:pPr>
            <a:endParaRPr lang="en-GB" sz="100" dirty="0" smtClean="0"/>
          </a:p>
          <a:p>
            <a:pPr algn="just">
              <a:spcBef>
                <a:spcPts val="600"/>
              </a:spcBef>
            </a:pPr>
            <a:r>
              <a:rPr lang="en-GB" sz="1600" dirty="0" smtClean="0"/>
              <a:t>Combines </a:t>
            </a:r>
            <a:r>
              <a:rPr lang="en-GB" sz="1600" dirty="0"/>
              <a:t>Bluetooth v4.1-compliant 2.4GHz multiprotocol radio and ARM</a:t>
            </a:r>
            <a:r>
              <a:rPr lang="en-GB" sz="1600" baseline="30000" dirty="0"/>
              <a:t>®</a:t>
            </a:r>
            <a:r>
              <a:rPr lang="en-GB" sz="1600" dirty="0"/>
              <a:t> Cortex</a:t>
            </a:r>
            <a:r>
              <a:rPr lang="en-GB" sz="1600" baseline="30000" dirty="0"/>
              <a:t>®</a:t>
            </a:r>
            <a:r>
              <a:rPr lang="en-GB" sz="1600" dirty="0"/>
              <a:t>-M0 processor on a single </a:t>
            </a:r>
            <a:r>
              <a:rPr lang="en-GB" sz="1600" dirty="0" smtClean="0"/>
              <a:t>chip optimized for ultra-low power operation</a:t>
            </a:r>
            <a:endParaRPr lang="en-GB" sz="1600" dirty="0"/>
          </a:p>
          <a:p>
            <a:pPr algn="just">
              <a:spcBef>
                <a:spcPts val="600"/>
              </a:spcBef>
            </a:pPr>
            <a:endParaRPr lang="en-GB" sz="100" dirty="0" smtClean="0"/>
          </a:p>
          <a:p>
            <a:pPr algn="just">
              <a:spcBef>
                <a:spcPts val="600"/>
              </a:spcBef>
            </a:pPr>
            <a:r>
              <a:rPr lang="en-GB" sz="1600" dirty="0" smtClean="0"/>
              <a:t>31 general purpose IOs </a:t>
            </a:r>
            <a:r>
              <a:rPr lang="en-GB" sz="1600" dirty="0"/>
              <a:t>accessible on pin header</a:t>
            </a:r>
            <a:r>
              <a:rPr lang="en-GB" sz="1600" dirty="0" smtClean="0"/>
              <a:t>; with SPI, I2C, UART</a:t>
            </a:r>
          </a:p>
          <a:p>
            <a:pPr algn="just">
              <a:spcBef>
                <a:spcPts val="600"/>
              </a:spcBef>
            </a:pPr>
            <a:endParaRPr lang="en-GB" sz="100" dirty="0" smtClean="0"/>
          </a:p>
          <a:p>
            <a:pPr algn="just">
              <a:spcBef>
                <a:spcPts val="600"/>
              </a:spcBef>
            </a:pPr>
            <a:r>
              <a:rPr lang="en-GB" sz="1600" dirty="0" smtClean="0"/>
              <a:t>Programmable using mbed tools - </a:t>
            </a:r>
            <a:r>
              <a:rPr lang="en-GB" sz="1600" dirty="0"/>
              <a:t>USB drag and drop programming</a:t>
            </a:r>
          </a:p>
          <a:p>
            <a:pPr algn="just">
              <a:spcBef>
                <a:spcPts val="600"/>
              </a:spcBef>
            </a:pPr>
            <a:endParaRPr lang="en-GB" sz="100" dirty="0" smtClean="0"/>
          </a:p>
          <a:p>
            <a:pPr algn="just">
              <a:spcBef>
                <a:spcPts val="600"/>
              </a:spcBef>
            </a:pPr>
            <a:r>
              <a:rPr lang="en-GB" sz="1600" dirty="0" smtClean="0"/>
              <a:t>Accepts power through USB, external source, single 2032 coin-cell battery, </a:t>
            </a:r>
            <a:r>
              <a:rPr lang="en-GB" sz="1600" dirty="0" err="1" smtClean="0"/>
              <a:t>onboard</a:t>
            </a:r>
            <a:r>
              <a:rPr lang="en-GB" sz="1600" dirty="0" smtClean="0"/>
              <a:t> battery holder </a:t>
            </a:r>
          </a:p>
          <a:p>
            <a:pPr algn="just">
              <a:spcBef>
                <a:spcPts val="600"/>
              </a:spcBef>
            </a:pPr>
            <a:endParaRPr lang="en-GB" sz="100" dirty="0" smtClean="0"/>
          </a:p>
          <a:p>
            <a:pPr algn="just">
              <a:spcBef>
                <a:spcPts val="600"/>
              </a:spcBef>
            </a:pPr>
            <a:r>
              <a:rPr lang="en-GB" sz="1600" dirty="0" smtClean="0"/>
              <a:t>Pin header for current measurement </a:t>
            </a:r>
            <a:endParaRPr lang="en-GB" sz="1600" dirty="0"/>
          </a:p>
        </p:txBody>
      </p:sp>
      <p:pic>
        <p:nvPicPr>
          <p:cNvPr id="3074" name="Picture 2" descr="nRF51822-mKIT Pin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667" y="952234"/>
            <a:ext cx="6197600" cy="511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416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mbed and Internet of Things</a:t>
            </a:r>
          </a:p>
        </p:txBody>
      </p:sp>
    </p:spTree>
    <p:extLst>
      <p:ext uri="{BB962C8B-B14F-4D97-AF65-F5344CB8AC3E}">
        <p14:creationId xmlns:p14="http://schemas.microsoft.com/office/powerpoint/2010/main" val="371311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mbed and Internet of Things (</a:t>
            </a:r>
            <a:r>
              <a:rPr lang="en-GB" dirty="0" err="1" smtClean="0"/>
              <a:t>IoT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267" y="1447799"/>
            <a:ext cx="8255000" cy="4932363"/>
          </a:xfrm>
        </p:spPr>
        <p:txBody>
          <a:bodyPr/>
          <a:lstStyle/>
          <a:p>
            <a:r>
              <a:rPr lang="en-GB" sz="1800" dirty="0" smtClean="0"/>
              <a:t>One major role of </a:t>
            </a:r>
            <a:r>
              <a:rPr lang="en-GB" sz="1800" dirty="0" err="1" smtClean="0"/>
              <a:t>IoT</a:t>
            </a:r>
            <a:r>
              <a:rPr lang="en-GB" sz="1800" dirty="0" smtClean="0"/>
              <a:t> is to connect the world’s objects in an interoperable standards-based way</a:t>
            </a:r>
          </a:p>
          <a:p>
            <a:r>
              <a:rPr lang="en-GB" sz="1800" dirty="0" smtClean="0"/>
              <a:t>To build these standards, mbed provides tools and facilities to rapidly prototype these things to </a:t>
            </a:r>
            <a:r>
              <a:rPr lang="en-GB" sz="1800" dirty="0"/>
              <a:t>build working </a:t>
            </a:r>
            <a:r>
              <a:rPr lang="en-GB" sz="1800" dirty="0" smtClean="0"/>
              <a:t>proof-of-concepts</a:t>
            </a:r>
          </a:p>
          <a:p>
            <a:r>
              <a:rPr lang="en-GB" sz="1800" dirty="0" smtClean="0"/>
              <a:t>Apart from the fast prototyping tools/platforms, mbed also provides special features for </a:t>
            </a:r>
            <a:r>
              <a:rPr lang="en-GB" sz="1800" dirty="0" err="1" smtClean="0"/>
              <a:t>IoT</a:t>
            </a:r>
            <a:r>
              <a:rPr lang="en-GB" sz="1800" dirty="0" smtClean="0"/>
              <a:t> development, including:</a:t>
            </a:r>
          </a:p>
          <a:p>
            <a:pPr lvl="1"/>
            <a:r>
              <a:rPr lang="en-GB" sz="1600" dirty="0" smtClean="0"/>
              <a:t>Support for HTML5 </a:t>
            </a:r>
            <a:r>
              <a:rPr lang="en-GB" sz="1600" dirty="0"/>
              <a:t>web standards – a </a:t>
            </a:r>
            <a:r>
              <a:rPr lang="en-GB" sz="1600" dirty="0" smtClean="0"/>
              <a:t>new </a:t>
            </a:r>
            <a:r>
              <a:rPr lang="en-GB" sz="1600" dirty="0"/>
              <a:t>protocol in HTML version 5 </a:t>
            </a:r>
            <a:r>
              <a:rPr lang="en-GB" sz="1600" dirty="0" smtClean="0"/>
              <a:t>that supports </a:t>
            </a:r>
            <a:r>
              <a:rPr lang="en-GB" sz="1600" dirty="0"/>
              <a:t>easy </a:t>
            </a:r>
            <a:r>
              <a:rPr lang="en-GB" sz="1600" dirty="0" smtClean="0"/>
              <a:t>real-time </a:t>
            </a:r>
            <a:r>
              <a:rPr lang="en-GB" sz="1600" dirty="0"/>
              <a:t>data links from any source to any destination</a:t>
            </a:r>
            <a:endParaRPr lang="en-GB" sz="1600" dirty="0" smtClean="0"/>
          </a:p>
          <a:p>
            <a:pPr lvl="1"/>
            <a:r>
              <a:rPr lang="en-GB" sz="1600" dirty="0" smtClean="0"/>
              <a:t>ARM </a:t>
            </a:r>
            <a:r>
              <a:rPr lang="en-GB" sz="1600" dirty="0" err="1"/>
              <a:t>Sensinode</a:t>
            </a:r>
            <a:r>
              <a:rPr lang="en-GB" sz="1600" dirty="0"/>
              <a:t> </a:t>
            </a:r>
            <a:r>
              <a:rPr lang="en-GB" sz="1600" dirty="0" err="1" smtClean="0"/>
              <a:t>NanoService</a:t>
            </a:r>
            <a:r>
              <a:rPr lang="en-GB" sz="1600" baseline="30000" dirty="0" err="1" smtClean="0"/>
              <a:t>TM</a:t>
            </a:r>
            <a:r>
              <a:rPr lang="en-GB" sz="1600" dirty="0"/>
              <a:t> – </a:t>
            </a:r>
            <a:r>
              <a:rPr lang="en-GB" sz="1600" dirty="0" smtClean="0"/>
              <a:t>provides </a:t>
            </a:r>
            <a:r>
              <a:rPr lang="en-GB" sz="1600" dirty="0"/>
              <a:t>end-to-end software products that bring IP and web services to the end </a:t>
            </a:r>
            <a:r>
              <a:rPr lang="en-GB" sz="1600" dirty="0" smtClean="0"/>
              <a:t>node </a:t>
            </a:r>
            <a:endParaRPr lang="en-GB" sz="1600" baseline="30000" dirty="0"/>
          </a:p>
          <a:p>
            <a:pPr lvl="1"/>
            <a:r>
              <a:rPr lang="en-GB" sz="1600" dirty="0" smtClean="0"/>
              <a:t>mbed world-wide </a:t>
            </a:r>
            <a:r>
              <a:rPr lang="en-GB" sz="1600" dirty="0"/>
              <a:t>community – a huge </a:t>
            </a:r>
            <a:r>
              <a:rPr lang="en-GB" sz="1600" dirty="0" smtClean="0"/>
              <a:t>open source repository of codes and libraries shared among developers worldwide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831" y="2982913"/>
            <a:ext cx="2729434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455" y="1146175"/>
            <a:ext cx="1180639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5863" y="4270375"/>
            <a:ext cx="1859823" cy="161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07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77332" y="1261533"/>
            <a:ext cx="10958453" cy="485846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 smtClean="0"/>
              <a:t>Freedom KL25Z Schematic</a:t>
            </a:r>
          </a:p>
          <a:p>
            <a:pPr lvl="1">
              <a:spcBef>
                <a:spcPts val="600"/>
              </a:spcBef>
            </a:pPr>
            <a:r>
              <a:rPr lang="en-GB" sz="1600" dirty="0">
                <a:hlinkClick r:id="rId2"/>
              </a:rPr>
              <a:t>http://cache.freescale.com/files/soft_dev_tools/hardware_tools/schematics/FRDM-KL25Z_SCH.pdf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Freedom KL25Z Product Brief</a:t>
            </a:r>
          </a:p>
          <a:p>
            <a:pPr lvl="1">
              <a:spcBef>
                <a:spcPts val="600"/>
              </a:spcBef>
            </a:pPr>
            <a:r>
              <a:rPr lang="en-GB" sz="1600" dirty="0">
                <a:hlinkClick r:id="rId3"/>
              </a:rPr>
              <a:t>http://cache.freescale.com/files/32bit/doc/prod_brief/KL25PB.pdf?fr=g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/>
              <a:t>Explore the mbed </a:t>
            </a:r>
            <a:r>
              <a:rPr lang="en-GB" sz="1800" dirty="0" smtClean="0"/>
              <a:t>platform</a:t>
            </a:r>
          </a:p>
          <a:p>
            <a:pPr lvl="1">
              <a:spcBef>
                <a:spcPts val="600"/>
              </a:spcBef>
            </a:pPr>
            <a:r>
              <a:rPr lang="en-GB" sz="1600" dirty="0">
                <a:hlinkClick r:id="rId4"/>
              </a:rPr>
              <a:t>http://mbed.org/explore/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err="1" smtClean="0"/>
              <a:t>Freescale</a:t>
            </a:r>
            <a:r>
              <a:rPr lang="en-GB" sz="1800" dirty="0" smtClean="0"/>
              <a:t> KL25Z MCU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Freedom KL25Z Homepage</a:t>
            </a:r>
          </a:p>
          <a:p>
            <a:pPr lvl="2">
              <a:spcBef>
                <a:spcPts val="600"/>
              </a:spcBef>
            </a:pPr>
            <a:r>
              <a:rPr lang="en-GB" sz="1600" dirty="0">
                <a:hlinkClick r:id="rId5"/>
              </a:rPr>
              <a:t>http://www.freescale.com/webapp/sps/site/prod_summary.jsp?code=FRDM-KL25Z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Freedom KL25Z User Manual</a:t>
            </a:r>
          </a:p>
          <a:p>
            <a:pPr lvl="2">
              <a:spcBef>
                <a:spcPts val="600"/>
              </a:spcBef>
            </a:pPr>
            <a:r>
              <a:rPr lang="en-GB" sz="1600" dirty="0">
                <a:hlinkClick r:id="rId6"/>
              </a:rPr>
              <a:t>http://cache.freescale.com/files/32bit/doc/user_guide/FRDMKL25ZUM.zip?fpsp=1&amp;Parent_nodeId=1347555176575735306610&amp;Parent_pageType=product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Freedom KL25Z </a:t>
            </a:r>
            <a:r>
              <a:rPr lang="en-GB" sz="1600" dirty="0"/>
              <a:t>Data </a:t>
            </a:r>
            <a:r>
              <a:rPr lang="en-GB" sz="1600" dirty="0" smtClean="0"/>
              <a:t>Sheet</a:t>
            </a:r>
          </a:p>
          <a:p>
            <a:pPr lvl="2">
              <a:spcBef>
                <a:spcPts val="600"/>
              </a:spcBef>
            </a:pPr>
            <a:r>
              <a:rPr lang="en-GB" sz="1600" dirty="0">
                <a:hlinkClick r:id="rId7"/>
              </a:rPr>
              <a:t>http://cache.freescale.com/files/32bit/doc/data_sheet/KL25P80M48SF0.pdf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2305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mbed Overview</a:t>
            </a:r>
          </a:p>
        </p:txBody>
      </p:sp>
    </p:spTree>
    <p:extLst>
      <p:ext uri="{BB962C8B-B14F-4D97-AF65-F5344CB8AC3E}">
        <p14:creationId xmlns:p14="http://schemas.microsoft.com/office/powerpoint/2010/main" val="384184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mbed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35000" y="1181437"/>
            <a:ext cx="8695267" cy="4620273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 smtClean="0"/>
              <a:t>What is mbed?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mbed is a platform used for </a:t>
            </a:r>
            <a:r>
              <a:rPr lang="en-GB" sz="1600" dirty="0" smtClean="0"/>
              <a:t>easy prototyping and development of applications and systems based </a:t>
            </a:r>
            <a:r>
              <a:rPr lang="en-GB" sz="1600" dirty="0"/>
              <a:t>on ARM </a:t>
            </a:r>
            <a:r>
              <a:rPr lang="en-GB" sz="1600" dirty="0" smtClean="0"/>
              <a:t>Cortex-M-based microcontrollers</a:t>
            </a:r>
          </a:p>
          <a:p>
            <a:pPr>
              <a:spcBef>
                <a:spcPts val="800"/>
              </a:spcBef>
            </a:pPr>
            <a:r>
              <a:rPr lang="en-GB" sz="2000" dirty="0" smtClean="0"/>
              <a:t>mbed platform provides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software libraries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hardware </a:t>
            </a:r>
            <a:r>
              <a:rPr lang="en-GB" sz="1600" dirty="0"/>
              <a:t>designs </a:t>
            </a:r>
            <a:endParaRPr lang="en-GB" sz="1600" dirty="0" smtClean="0"/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Open online </a:t>
            </a:r>
            <a:r>
              <a:rPr lang="en-GB" sz="1600" dirty="0"/>
              <a:t>tools for professional rapid prototyping of products based on </a:t>
            </a:r>
            <a:r>
              <a:rPr lang="en-GB" sz="1600" dirty="0" smtClean="0"/>
              <a:t>ARM-based microcontrollers</a:t>
            </a:r>
          </a:p>
          <a:p>
            <a:pPr>
              <a:spcBef>
                <a:spcPts val="800"/>
              </a:spcBef>
            </a:pPr>
            <a:r>
              <a:rPr lang="en-GB" sz="2000" dirty="0"/>
              <a:t>mbed platform </a:t>
            </a:r>
            <a:r>
              <a:rPr lang="en-GB" sz="2000" dirty="0" smtClean="0"/>
              <a:t>includes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A </a:t>
            </a:r>
            <a:r>
              <a:rPr lang="en-GB" sz="1600" dirty="0"/>
              <a:t>standards-based C/C++ </a:t>
            </a:r>
            <a:r>
              <a:rPr lang="en-GB" sz="1600" dirty="0" smtClean="0"/>
              <a:t>Software Development Kit (SDK)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A </a:t>
            </a:r>
            <a:r>
              <a:rPr lang="en-GB" sz="1600" dirty="0"/>
              <a:t>microcontroller </a:t>
            </a:r>
            <a:r>
              <a:rPr lang="en-GB" sz="1600" dirty="0" smtClean="0"/>
              <a:t>Hardware Development Kit (HDK) </a:t>
            </a:r>
            <a:r>
              <a:rPr lang="en-GB" sz="1600" dirty="0"/>
              <a:t>and supported development </a:t>
            </a:r>
            <a:r>
              <a:rPr lang="en-GB" sz="1600" dirty="0" smtClean="0"/>
              <a:t>boards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Integrated Development Environment (</a:t>
            </a:r>
            <a:r>
              <a:rPr lang="en-GB" sz="1600" dirty="0" smtClean="0"/>
              <a:t>IDE), including an </a:t>
            </a:r>
            <a:r>
              <a:rPr lang="en-GB" sz="1600" dirty="0"/>
              <a:t>online compiler and online developer collaboration tools</a:t>
            </a:r>
          </a:p>
          <a:p>
            <a:pPr>
              <a:spcBef>
                <a:spcPts val="800"/>
              </a:spcBef>
            </a:pPr>
            <a:endParaRPr lang="en-GB" sz="2200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010" y="5573868"/>
            <a:ext cx="1445211" cy="47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9998614" y="761940"/>
            <a:ext cx="1799573" cy="5288842"/>
            <a:chOff x="9820589" y="923781"/>
            <a:chExt cx="1919513" cy="528884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0589" y="2831750"/>
              <a:ext cx="1919513" cy="166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111" y="923781"/>
              <a:ext cx="1833990" cy="1675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5613" y="4715388"/>
              <a:ext cx="1824488" cy="1497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65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mbed Software Development </a:t>
            </a:r>
            <a:r>
              <a:rPr lang="en-GB" dirty="0" smtClean="0"/>
              <a:t>Kit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199" y="1185333"/>
            <a:ext cx="11306771" cy="519482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/>
              <a:t>mbed Software Development Kit (SDK</a:t>
            </a:r>
            <a:r>
              <a:rPr lang="en-GB" sz="1800" dirty="0" smtClean="0"/>
              <a:t>) includes: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</a:t>
            </a:r>
            <a:r>
              <a:rPr lang="en-GB" sz="1600" dirty="0"/>
              <a:t>libraries</a:t>
            </a:r>
            <a:endParaRPr lang="en-GB" sz="1600" dirty="0" smtClean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Official C/C</a:t>
            </a:r>
            <a:r>
              <a:rPr lang="en-GB" sz="1600" dirty="0"/>
              <a:t>++ software </a:t>
            </a:r>
            <a:r>
              <a:rPr lang="en-GB" sz="1600" dirty="0" smtClean="0"/>
              <a:t>libraries</a:t>
            </a:r>
          </a:p>
          <a:p>
            <a:pPr lvl="3">
              <a:spcBef>
                <a:spcPts val="600"/>
              </a:spcBef>
            </a:pPr>
            <a:r>
              <a:rPr lang="en-GB" sz="1600" dirty="0" smtClean="0"/>
              <a:t>Start-up code, peripheral </a:t>
            </a:r>
            <a:r>
              <a:rPr lang="en-GB" sz="1600" dirty="0"/>
              <a:t>drivers, networking, RTOS and runtime </a:t>
            </a:r>
            <a:r>
              <a:rPr lang="en-GB" sz="1600" dirty="0" smtClean="0"/>
              <a:t>environment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Community-developed </a:t>
            </a:r>
            <a:r>
              <a:rPr lang="en-GB" sz="1600" dirty="0"/>
              <a:t>libraries and codes</a:t>
            </a:r>
          </a:p>
          <a:p>
            <a:pPr lvl="3">
              <a:spcBef>
                <a:spcPts val="600"/>
              </a:spcBef>
            </a:pPr>
            <a:r>
              <a:rPr lang="en-GB" sz="1600" dirty="0" smtClean="0"/>
              <a:t>Cookbook </a:t>
            </a:r>
            <a:r>
              <a:rPr lang="en-GB" sz="1600" dirty="0"/>
              <a:t>of hundreds of reusable peripheral and module libraries have been built on top of the </a:t>
            </a:r>
            <a:r>
              <a:rPr lang="en-GB" sz="1600" dirty="0" smtClean="0"/>
              <a:t>SDK, which can </a:t>
            </a:r>
            <a:r>
              <a:rPr lang="en-GB" sz="1600" dirty="0"/>
              <a:t>be used to build your projects faster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</a:t>
            </a:r>
            <a:r>
              <a:rPr lang="en-GB" sz="1600" dirty="0"/>
              <a:t>tools, such as build tools, test and debug </a:t>
            </a:r>
            <a:r>
              <a:rPr lang="en-GB" sz="1600" dirty="0" smtClean="0"/>
              <a:t>scripts</a:t>
            </a:r>
          </a:p>
          <a:p>
            <a:pPr lvl="1"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Other features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Licensed </a:t>
            </a:r>
            <a:r>
              <a:rPr lang="en-GB" sz="1600" dirty="0"/>
              <a:t>under the permissive Apache 2.0 licence </a:t>
            </a:r>
            <a:r>
              <a:rPr lang="en-GB" sz="1600" dirty="0" smtClean="0"/>
              <a:t>– all codes can be </a:t>
            </a:r>
            <a:r>
              <a:rPr lang="en-GB" sz="1600" dirty="0"/>
              <a:t>used </a:t>
            </a:r>
            <a:r>
              <a:rPr lang="en-GB" sz="1600" dirty="0" smtClean="0"/>
              <a:t>in </a:t>
            </a:r>
            <a:r>
              <a:rPr lang="en-GB" sz="1600" dirty="0"/>
              <a:t>both commercial and personal projects with </a:t>
            </a:r>
            <a:r>
              <a:rPr lang="en-GB" sz="1600" dirty="0" smtClean="0"/>
              <a:t>confidence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Compatible with different hardware platforms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Support for multiple tool chains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Details on how to use the SDK will be 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GB" sz="1600" dirty="0"/>
              <a:t> </a:t>
            </a:r>
            <a:r>
              <a:rPr lang="en-GB" sz="1600" dirty="0" smtClean="0"/>
              <a:t>    introduced in later modules</a:t>
            </a:r>
            <a:endParaRPr lang="en-GB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483" y="5147482"/>
            <a:ext cx="3415904" cy="89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78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mbed </a:t>
            </a:r>
            <a:r>
              <a:rPr lang="en-GB" dirty="0" smtClean="0"/>
              <a:t>Hardware Development </a:t>
            </a:r>
            <a:r>
              <a:rPr lang="en-GB" dirty="0"/>
              <a:t>Kit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897996"/>
            <a:ext cx="11188298" cy="54737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dirty="0"/>
              <a:t>The mbed Hardware Development Kit (HDK) provides </a:t>
            </a:r>
            <a:endParaRPr lang="en-GB" sz="1800" dirty="0" smtClean="0"/>
          </a:p>
          <a:p>
            <a:pPr lvl="1">
              <a:spcBef>
                <a:spcPts val="600"/>
              </a:spcBef>
            </a:pPr>
            <a:r>
              <a:rPr lang="en-GB" sz="1600" dirty="0"/>
              <a:t>Recipes to build custom hardware </a:t>
            </a:r>
            <a:r>
              <a:rPr lang="en-GB" sz="1600" dirty="0" smtClean="0"/>
              <a:t>devices</a:t>
            </a:r>
            <a:endParaRPr lang="en-GB" sz="1600" dirty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Microcontroller </a:t>
            </a:r>
            <a:r>
              <a:rPr lang="en-GB" sz="1600" dirty="0"/>
              <a:t>sub-system design </a:t>
            </a:r>
            <a:r>
              <a:rPr lang="en-GB" sz="1600" dirty="0" smtClean="0"/>
              <a:t>files and </a:t>
            </a:r>
            <a:r>
              <a:rPr lang="en-GB" sz="1600" dirty="0"/>
              <a:t>firmware </a:t>
            </a:r>
            <a:endParaRPr lang="en-GB" sz="1600" dirty="0" smtClean="0"/>
          </a:p>
          <a:p>
            <a:pPr lvl="2">
              <a:spcBef>
                <a:spcPts val="600"/>
              </a:spcBef>
            </a:pPr>
            <a:r>
              <a:rPr lang="en-GB" sz="1600" dirty="0" smtClean="0"/>
              <a:t>Specifications of </a:t>
            </a:r>
            <a:r>
              <a:rPr lang="en-GB" sz="1600" dirty="0"/>
              <a:t>all support components and circuits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mbed hardware platforms, </a:t>
            </a:r>
            <a:r>
              <a:rPr lang="en-GB" sz="1600" dirty="0"/>
              <a:t>off-the-shelf development boards, such as </a:t>
            </a:r>
            <a:endParaRPr lang="en-GB" sz="1600" dirty="0" smtClean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Freedom KL25Z,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NXP </a:t>
            </a:r>
            <a:r>
              <a:rPr lang="en-GB" sz="1600" dirty="0"/>
              <a:t>LPC1768 </a:t>
            </a:r>
            <a:r>
              <a:rPr lang="en-GB" sz="1600" dirty="0" smtClean="0"/>
              <a:t>board, 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Bluetooth LE enabled Nordic nRF51822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en-GB" sz="1600" dirty="0" smtClean="0"/>
              <a:t>     board</a:t>
            </a:r>
          </a:p>
          <a:p>
            <a:pPr marL="914400" lvl="2" indent="0">
              <a:spcBef>
                <a:spcPts val="600"/>
              </a:spcBef>
              <a:buNone/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800" dirty="0" smtClean="0"/>
              <a:t>Benefit of the HDK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Quick design short-cut using ready-</a:t>
            </a:r>
          </a:p>
          <a:p>
            <a:pPr marL="444500" lvl="1" indent="0">
              <a:spcBef>
                <a:spcPts val="600"/>
              </a:spcBef>
              <a:buNone/>
            </a:pPr>
            <a:r>
              <a:rPr lang="en-GB" sz="1600" dirty="0" smtClean="0"/>
              <a:t>     made schematics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Provide easy-to-use USB and debugging </a:t>
            </a:r>
          </a:p>
          <a:p>
            <a:pPr marL="444500" lvl="1" indent="0">
              <a:spcBef>
                <a:spcPts val="600"/>
              </a:spcBef>
              <a:buNone/>
            </a:pPr>
            <a:r>
              <a:rPr lang="en-GB" sz="1600" dirty="0"/>
              <a:t> </a:t>
            </a:r>
            <a:r>
              <a:rPr lang="en-GB" sz="1600" dirty="0" smtClean="0"/>
              <a:t>    support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Compatible with mbed SDK</a:t>
            </a:r>
            <a:endParaRPr lang="en-GB" sz="1600" dirty="0"/>
          </a:p>
          <a:p>
            <a:pPr lvl="1">
              <a:spcBef>
                <a:spcPts val="600"/>
              </a:spcBef>
            </a:pPr>
            <a:endParaRPr lang="en-GB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34" y="2869170"/>
            <a:ext cx="4588380" cy="260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90347" y="5445205"/>
            <a:ext cx="4397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/>
              <a:t>An example of how a microcontroller sub-system might be used to build an evaluation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80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Integrated Development </a:t>
            </a:r>
            <a:r>
              <a:rPr lang="en-GB" sz="3200" dirty="0" smtClean="0"/>
              <a:t>Environment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1533"/>
            <a:ext cx="11026186" cy="4858467"/>
          </a:xfrm>
        </p:spPr>
        <p:txBody>
          <a:bodyPr/>
          <a:lstStyle/>
          <a:p>
            <a:r>
              <a:rPr lang="en-GB" sz="2000" dirty="0" smtClean="0"/>
              <a:t>The mbed IDE provides an mbed online compiler </a:t>
            </a:r>
            <a:r>
              <a:rPr lang="en-GB" sz="2000" dirty="0"/>
              <a:t>and toolchain </a:t>
            </a:r>
            <a:r>
              <a:rPr lang="en-GB" sz="2000" dirty="0" smtClean="0"/>
              <a:t>for rapid application development</a:t>
            </a:r>
          </a:p>
          <a:p>
            <a:pPr lvl="1"/>
            <a:r>
              <a:rPr lang="en-GB" sz="1800" dirty="0" smtClean="0"/>
              <a:t>Lightweight tools</a:t>
            </a:r>
          </a:p>
          <a:p>
            <a:pPr lvl="2"/>
            <a:r>
              <a:rPr lang="en-GB" sz="1800" dirty="0" smtClean="0"/>
              <a:t>Online web-based IDE – your project can be accessed from anywhere</a:t>
            </a:r>
          </a:p>
          <a:p>
            <a:pPr lvl="2"/>
            <a:r>
              <a:rPr lang="en-GB" sz="1800" dirty="0" smtClean="0"/>
              <a:t>No installation needed, only web browser needed</a:t>
            </a:r>
          </a:p>
          <a:p>
            <a:pPr lvl="1"/>
            <a:r>
              <a:rPr lang="en-GB" sz="1800" dirty="0" smtClean="0"/>
              <a:t>Free-of-charge</a:t>
            </a:r>
          </a:p>
          <a:p>
            <a:pPr lvl="1"/>
            <a:r>
              <a:rPr lang="en-GB" sz="1800" dirty="0" smtClean="0"/>
              <a:t>Convenient code sharing</a:t>
            </a:r>
          </a:p>
          <a:p>
            <a:pPr lvl="2"/>
            <a:r>
              <a:rPr lang="en-GB" sz="1800" dirty="0" smtClean="0"/>
              <a:t>Everyone can Import</a:t>
            </a:r>
          </a:p>
          <a:p>
            <a:pPr marL="914400" lvl="2" indent="0">
              <a:buNone/>
            </a:pPr>
            <a:r>
              <a:rPr lang="en-GB" sz="1800" dirty="0" smtClean="0"/>
              <a:t>    codes/libraries from others</a:t>
            </a:r>
          </a:p>
          <a:p>
            <a:pPr lvl="2"/>
            <a:r>
              <a:rPr lang="en-GB" sz="1800" dirty="0" smtClean="0"/>
              <a:t>Everyone can export </a:t>
            </a:r>
          </a:p>
          <a:p>
            <a:pPr marL="914400" lvl="2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codes/libraries to the community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306" y="3439887"/>
            <a:ext cx="4098365" cy="244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19321" y="5881211"/>
            <a:ext cx="3656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Online mbed 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8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Examples of mbed Hardware </a:t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Platforms</a:t>
            </a:r>
            <a:r>
              <a:rPr lang="en-GB" cap="none" dirty="0">
                <a:latin typeface="+mn-lt"/>
              </a:rPr>
              <a:t/>
            </a:r>
            <a:br>
              <a:rPr lang="en-GB" cap="none" dirty="0">
                <a:latin typeface="+mn-lt"/>
              </a:rPr>
            </a:b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25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Examples of mbed Hardware Platforms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133" y="906463"/>
            <a:ext cx="11385101" cy="225311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mbed hardware platforms are already manufactured development </a:t>
            </a:r>
            <a:r>
              <a:rPr lang="en-GB" sz="2000" dirty="0"/>
              <a:t>boards that </a:t>
            </a:r>
            <a:r>
              <a:rPr lang="en-GB" sz="2000" dirty="0" smtClean="0"/>
              <a:t>are: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Based </a:t>
            </a:r>
            <a:r>
              <a:rPr lang="en-GB" sz="1600" dirty="0"/>
              <a:t>on the mbed HDK </a:t>
            </a:r>
            <a:endParaRPr lang="en-GB" sz="1600" dirty="0" smtClean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Quickest </a:t>
            </a:r>
            <a:r>
              <a:rPr lang="en-GB" sz="1600" dirty="0"/>
              <a:t>way to get started with </a:t>
            </a:r>
            <a:r>
              <a:rPr lang="en-GB" sz="1600" dirty="0" smtClean="0"/>
              <a:t>the </a:t>
            </a:r>
            <a:r>
              <a:rPr lang="en-GB" sz="1600" dirty="0"/>
              <a:t>mbed </a:t>
            </a:r>
            <a:r>
              <a:rPr lang="en-GB" sz="1600" dirty="0" smtClean="0"/>
              <a:t>platform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S</a:t>
            </a:r>
            <a:r>
              <a:rPr lang="en-GB" sz="1600" dirty="0" smtClean="0"/>
              <a:t>pecifically </a:t>
            </a:r>
            <a:r>
              <a:rPr lang="en-GB" sz="1600" dirty="0"/>
              <a:t>optimised for flexible rapid </a:t>
            </a:r>
            <a:r>
              <a:rPr lang="en-GB" sz="1600" dirty="0" smtClean="0"/>
              <a:t>prototyping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Available </a:t>
            </a:r>
            <a:r>
              <a:rPr lang="en-GB" sz="1600" dirty="0"/>
              <a:t>from distributors </a:t>
            </a:r>
            <a:r>
              <a:rPr lang="en-GB" sz="1600" dirty="0" smtClean="0"/>
              <a:t>worldwide, examples are:</a:t>
            </a:r>
            <a:endParaRPr lang="en-GB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1343278" y="2933577"/>
            <a:ext cx="8618018" cy="3365500"/>
            <a:chOff x="601609" y="2933577"/>
            <a:chExt cx="7889589" cy="3365500"/>
          </a:xfrm>
        </p:grpSpPr>
        <p:grpSp>
          <p:nvGrpSpPr>
            <p:cNvPr id="4" name="Group 3"/>
            <p:cNvGrpSpPr/>
            <p:nvPr/>
          </p:nvGrpSpPr>
          <p:grpSpPr>
            <a:xfrm>
              <a:off x="601609" y="2933577"/>
              <a:ext cx="7889589" cy="3365500"/>
              <a:chOff x="479424" y="3314700"/>
              <a:chExt cx="6936884" cy="2959100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24" y="3314700"/>
                <a:ext cx="5812281" cy="295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1705" y="4816475"/>
                <a:ext cx="1124603" cy="1457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Picture 2" descr="https://mbed.org/media/thumbs/66/8d/668d3438effb08d00be7a3093d4c6c6f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1472" y="3175000"/>
              <a:ext cx="1180396" cy="930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231567" y="4182841"/>
              <a:ext cx="88905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0" dirty="0">
                  <a:solidFill>
                    <a:srgbClr val="0070C0"/>
                  </a:solidFill>
                </a:rPr>
                <a:t>Nordic nRF51822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73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385</TotalTime>
  <Words>1698</Words>
  <Application>Microsoft Office PowerPoint</Application>
  <PresentationFormat>Custom</PresentationFormat>
  <Paragraphs>259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ARM Interim Template Confidential</vt:lpstr>
      <vt:lpstr>Introduction to the mbed Platform</vt:lpstr>
      <vt:lpstr>Module Outline</vt:lpstr>
      <vt:lpstr>mbed Overview</vt:lpstr>
      <vt:lpstr>Introduction to mbed</vt:lpstr>
      <vt:lpstr>mbed Software Development Kit</vt:lpstr>
      <vt:lpstr>mbed Hardware Development Kit</vt:lpstr>
      <vt:lpstr>Integrated Development Environment</vt:lpstr>
      <vt:lpstr>Examples of mbed Hardware  Platforms </vt:lpstr>
      <vt:lpstr>Examples of mbed Hardware Platforms</vt:lpstr>
      <vt:lpstr>Examples of mbed Hardware Platforms</vt:lpstr>
      <vt:lpstr>Features of Freedom KL25Z</vt:lpstr>
      <vt:lpstr>Architecture of Freescale KL25Z MCU </vt:lpstr>
      <vt:lpstr>Architecture of Freedom KL25Z Board </vt:lpstr>
      <vt:lpstr>Architecture of Freedom KL25Z Board </vt:lpstr>
      <vt:lpstr>Architecture of Freedom KL25Z Board </vt:lpstr>
      <vt:lpstr>Freescale KL25Z MCU </vt:lpstr>
      <vt:lpstr>Freescale KL25Z MCU</vt:lpstr>
      <vt:lpstr>Freescale KL25Z MCU </vt:lpstr>
      <vt:lpstr>Freescale KL25Z MCU </vt:lpstr>
      <vt:lpstr>Freescale KL25Z MCU </vt:lpstr>
      <vt:lpstr>Nordic nRF51822 Hardware Platform</vt:lpstr>
      <vt:lpstr>Nordic nRF51822 Hardware Platform</vt:lpstr>
      <vt:lpstr>mbed and Internet of Things</vt:lpstr>
      <vt:lpstr>mbed and Internet of Things (IoT)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Domantas Cibas</cp:lastModifiedBy>
  <cp:revision>173</cp:revision>
  <dcterms:created xsi:type="dcterms:W3CDTF">2006-08-16T00:00:00Z</dcterms:created>
  <dcterms:modified xsi:type="dcterms:W3CDTF">2014-07-30T11:49:17Z</dcterms:modified>
</cp:coreProperties>
</file>